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53" r:id="rId2"/>
    <p:sldId id="368" r:id="rId3"/>
    <p:sldId id="369" r:id="rId4"/>
    <p:sldId id="370" r:id="rId5"/>
    <p:sldId id="372" r:id="rId6"/>
    <p:sldId id="371" r:id="rId7"/>
    <p:sldId id="366" r:id="rId8"/>
    <p:sldId id="257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2320"/>
  </p:normalViewPr>
  <p:slideViewPr>
    <p:cSldViewPr snapToGrid="0" snapToObjects="1">
      <p:cViewPr varScale="1">
        <p:scale>
          <a:sx n="101" d="100"/>
          <a:sy n="101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9384C-8553-6D4B-819A-53F1BB9EEBA2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81B8C-C667-9D4D-95DA-5DEDEC3573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60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929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7185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2933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777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52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30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524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EE0EC-A5A8-2949-9CC7-77C601D04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D404D63-371A-404C-A160-D0EF5D50C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55DCF6-AF83-B446-8EDF-96695405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036AB3-67A3-274C-AAB7-6B8CDF9E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9D4B1F-2C2F-EC45-9F49-9B249711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73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A1A36-50EB-8449-90FF-FB71D9B6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DE97C9E-FA63-2C4D-866D-59AFD8D1F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8DF02E-28B9-494B-B760-9C57DB78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D4DCAD-F43E-C241-B1BA-962F8C16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08D81-FBC4-404D-AD62-401AA09D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61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94CD201-4216-6342-A826-F194EE581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C63EF4-8689-A84E-90C8-F98489C3D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807098-AD8A-2F4B-91F2-02F25A86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6EB68E-CCEF-7240-B55D-460755B3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AE3430-CD0E-9D46-95A9-2DDE4529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15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en afbeelding links en ond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4BE8DD9C-7F4A-4F66-B4B4-1B60430E8C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DEA8-D406-4DE0-9C63-B6B0DEA56C5C}" type="datetime1">
              <a:rPr lang="nl-NL" noProof="0" smtClean="0"/>
              <a:t>18-09-2023</a:t>
            </a:fld>
            <a:endParaRPr lang="nl-NL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Onderwerp van de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6B8B-DE07-48A4-9913-B57A52F2F853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B00956F0-DE2E-4D04-9254-7AF8F3B68E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5722937"/>
            <a:ext cx="5645148" cy="40640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nl-NL" noProof="0"/>
              <a:t>Legenda over max 2 regels</a:t>
            </a:r>
          </a:p>
        </p:txBody>
      </p:sp>
      <p:sp>
        <p:nvSpPr>
          <p:cNvPr id="9" name="Tijdelijke aanduiding voor afbeelding 24">
            <a:extLst>
              <a:ext uri="{FF2B5EF4-FFF2-40B4-BE49-F238E27FC236}">
                <a16:creationId xmlns:a16="http://schemas.microsoft.com/office/drawing/2014/main" id="{9E70A1D0-8FAA-41B8-8C43-82B8F62663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1700213"/>
            <a:ext cx="5656454" cy="3913188"/>
          </a:xfrm>
          <a:solidFill>
            <a:schemeClr val="accent3">
              <a:lumMod val="20000"/>
              <a:lumOff val="80000"/>
            </a:schemeClr>
          </a:solidFill>
        </p:spPr>
        <p:txBody>
          <a:bodyPr tIns="2412000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nl-NL" noProof="0"/>
              <a:t>Klik op het pictogram als u een afbeelding wilt toevoegen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4F207AE-3532-4495-8CD3-F4B769ED4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75376" y="1700212"/>
            <a:ext cx="4823846" cy="4429125"/>
          </a:xfrm>
        </p:spPr>
        <p:txBody>
          <a:bodyPr numCol="1" spcCol="180000"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96863"/>
            <a:ext cx="11437745" cy="1160403"/>
          </a:xfrm>
        </p:spPr>
        <p:txBody>
          <a:bodyPr/>
          <a:lstStyle/>
          <a:p>
            <a:r>
              <a:rPr lang="nl-NL" noProof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0442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73D301-0E86-F945-9837-A0C62307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A82E66-D6BB-0B4C-9F87-39211D2F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924185-FD81-A840-80FE-000D7213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7487FB-C851-3940-89C5-CA973D3C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30168D-A319-D546-9495-D40B56C7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23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2E66D-B9D5-E24D-9312-42E7867C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5D3CEE-FC26-9742-B131-313AC93C6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91D022-0DB4-EE43-80A5-D2C6834A5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F59EFC-7A23-254E-AB38-14413EEE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C5981-5A8B-794A-B8B1-543BECF3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80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5BE5D-570A-214E-828A-6489ACFD4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DD8472-82FB-B84C-A49C-89F4C5702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FABE7D-6DB9-1F44-94BE-8AE246F65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0B94D7-BC1D-BD47-8143-AAA61E9C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A2FB18-BD13-6641-846D-C9191DD99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E131D8-7AD4-1846-A55D-3F34E9E5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24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D8487-45BA-6649-A303-169AC3D8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C42C41-E542-0142-A463-411C49880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4E05222-6EC0-0B4F-BF2B-FA09CC48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164FC96-531F-F04C-B7F0-AC9C5ADE2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5B8431-4C13-2B48-8E1B-B2F6F85E3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3C9A06B-919F-F549-8935-2AA1225A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8635401-BD30-2D4B-A72D-2DBABE2E9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C599D9B-A685-6F4D-B890-974607E00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46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7255B-73A0-A24D-AB31-96D13077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F77EE52-E8D0-1B47-9365-F46D6FCBA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C12A61D-6EBE-524E-B41B-11549B3B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B6B9D3-0A47-0544-9AE5-2981D496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77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006DE80-4A31-E641-BB17-9CFCC14E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F513538-0946-5E42-A810-949A402D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F338EE6-51D8-0B4B-A9D8-7EAF2B60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85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3D2FA-AF43-F74B-9374-57CF1EF1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9D5E9E-0D02-2947-9C67-0C9EC61B5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DD0DA5-367D-4C4C-8BC5-5BED5641A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45E5F4-75B8-EE48-852F-47F15931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E0BDC6-F846-7B43-92BF-595D9591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3DCB537-FEFC-5245-9A28-A27E900C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533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973F9-F6CA-424F-9877-3F73E5A59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0DF29E7-7A96-8B49-97F0-97B33F657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564292-2208-1E46-A247-BF9B2DBC3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23BDC8-4AC3-9B48-9700-F6F8B67D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1E515B-1341-F145-9157-2692A1751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BEA8EF-6BEC-3E46-B5A5-3869EF11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92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3D859FF-E85A-8241-A8E7-06CAF487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0BE5F0-5D72-E845-A77A-99DD8488A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115452-E8D2-3442-9BDD-ECC89B91A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9F2AA-8805-9246-BBE7-5B816A4FE698}" type="datetimeFigureOut">
              <a:rPr lang="nl-NL" smtClean="0"/>
              <a:t>18-09-2023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7167BF-92A7-B746-B635-DD8CF6AEE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88BA16-A774-D347-A408-C064AB064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ED82F-AF7F-004A-A016-2CEE7A19AD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2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C95530A-083F-7143-AF0C-BEEF4758F7B8}"/>
              </a:ext>
            </a:extLst>
          </p:cNvPr>
          <p:cNvSpPr txBox="1">
            <a:spLocks/>
          </p:cNvSpPr>
          <p:nvPr/>
        </p:nvSpPr>
        <p:spPr>
          <a:xfrm>
            <a:off x="1320800" y="25575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/>
              <a:t>De Leefbare Stad</a:t>
            </a:r>
          </a:p>
          <a:p>
            <a:pPr algn="ctr"/>
            <a:r>
              <a:rPr lang="nl-NL" sz="3000" b="1" dirty="0"/>
              <a:t>Onderzoeksmethoden – Enquête </a:t>
            </a:r>
          </a:p>
          <a:p>
            <a:endParaRPr lang="nl-NL" dirty="0"/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AFDDA8E0-A617-E344-9628-5E5534390B2F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96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59CF65B-0161-6E4F-B972-EC25D926FD9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Enquête </a:t>
            </a:r>
            <a:endParaRPr lang="nl-NL" sz="13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C2F4B768-1B6F-9041-B252-23A2C1861D7E}"/>
              </a:ext>
            </a:extLst>
          </p:cNvPr>
          <p:cNvSpPr txBox="1">
            <a:spLocks/>
          </p:cNvSpPr>
          <p:nvPr/>
        </p:nvSpPr>
        <p:spPr>
          <a:xfrm>
            <a:off x="838200" y="1790700"/>
            <a:ext cx="10515600" cy="46783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nl-NL" b="1" dirty="0"/>
              <a:t>Wees beknopt.</a:t>
            </a:r>
            <a:r>
              <a:rPr lang="nl-NL" dirty="0"/>
              <a:t> Lange enquêtes worden minder snel ingevuld.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Bouw het op. </a:t>
            </a:r>
            <a:r>
              <a:rPr lang="nl-NL" dirty="0"/>
              <a:t>Begin makkelijk en zet de belangrijkste vragen vooraan.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Houd het specifiek.</a:t>
            </a:r>
            <a:r>
              <a:rPr lang="nl-NL" dirty="0"/>
              <a:t> Stel per enquêtevraag ook maar *één vraag *die op één manier kan worden uitgelegd, *geen dubbele ontkenning heeft, *geen moeilijke woorden bevat, en *niet suggestief is.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Gebruik vragen die passen bij je doel, </a:t>
            </a:r>
            <a:r>
              <a:rPr lang="nl-NL" dirty="0"/>
              <a:t>en die je onderzoeksvraag beantwoorden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Vermijd ‘verplichte vragen’. </a:t>
            </a:r>
            <a:r>
              <a:rPr lang="nl-NL" dirty="0"/>
              <a:t>Als je respondenten dwingt een vraag in te vullen haken ze sneller af of geven ze willekeurige antwoorden</a:t>
            </a:r>
            <a:r>
              <a:rPr lang="nl-NL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Zet je vragen in een logische volgorde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Maak het makkelijk om jullie enquête in te vullen</a:t>
            </a:r>
          </a:p>
          <a:p>
            <a:pPr marL="514350" indent="-514350">
              <a:buFont typeface="+mj-lt"/>
              <a:buAutoNum type="arabicPeriod"/>
            </a:pPr>
            <a:r>
              <a:rPr lang="nl-NL" b="1" dirty="0"/>
              <a:t>Test je enquête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28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59CF65B-0161-6E4F-B972-EC25D926FD9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Enquête vraagsoorten</a:t>
            </a:r>
            <a:endParaRPr lang="nl-NL" sz="1300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C2F4B768-1B6F-9041-B252-23A2C1861D7E}"/>
              </a:ext>
            </a:extLst>
          </p:cNvPr>
          <p:cNvSpPr txBox="1">
            <a:spLocks/>
          </p:cNvSpPr>
          <p:nvPr/>
        </p:nvSpPr>
        <p:spPr>
          <a:xfrm>
            <a:off x="838200" y="1790700"/>
            <a:ext cx="10515600" cy="467836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1. Meerkeuzevragen: </a:t>
            </a:r>
          </a:p>
          <a:p>
            <a:pPr marL="0" indent="0">
              <a:buNone/>
            </a:pPr>
            <a:r>
              <a:rPr lang="nl-NL" dirty="0"/>
              <a:t>Eventueel met open antwoord mogelijkheid: Anders, nl…..</a:t>
            </a:r>
          </a:p>
          <a:p>
            <a:pPr marL="0" indent="0">
              <a:buNone/>
            </a:pPr>
            <a:r>
              <a:rPr lang="nl-NL" b="1" dirty="0"/>
              <a:t>2. Open vragen: </a:t>
            </a:r>
            <a:r>
              <a:rPr lang="nl-NL" dirty="0"/>
              <a:t>Kort- en lang antwoordvragen</a:t>
            </a:r>
          </a:p>
          <a:p>
            <a:pPr marL="0" indent="0">
              <a:buNone/>
            </a:pPr>
            <a:r>
              <a:rPr lang="nl-NL" b="1" dirty="0"/>
              <a:t>Bijv.</a:t>
            </a:r>
            <a:r>
              <a:rPr lang="nl-NL" dirty="0"/>
              <a:t> Welke stad is uw favoriete stad?</a:t>
            </a:r>
          </a:p>
          <a:p>
            <a:pPr marL="0" indent="0">
              <a:buNone/>
            </a:pPr>
            <a:r>
              <a:rPr lang="nl-NL" dirty="0"/>
              <a:t>Waarom is dit uw favoriete stad?</a:t>
            </a:r>
            <a:r>
              <a:rPr lang="nl-NL" b="1" dirty="0"/>
              <a:t> </a:t>
            </a:r>
          </a:p>
          <a:p>
            <a:pPr marL="0" indent="0">
              <a:buNone/>
            </a:pPr>
            <a:r>
              <a:rPr lang="nl-NL" b="1" dirty="0"/>
              <a:t>3. </a:t>
            </a:r>
            <a:r>
              <a:rPr lang="nl-NL" b="1" dirty="0" err="1"/>
              <a:t>Likert</a:t>
            </a:r>
            <a:r>
              <a:rPr lang="nl-NL" b="1" dirty="0"/>
              <a:t> schaal-vragen:</a:t>
            </a: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Bijv. In hoeverre bent u tevreden met x</a:t>
            </a:r>
          </a:p>
          <a:p>
            <a:pPr marL="0" indent="0">
              <a:buNone/>
            </a:pPr>
            <a:r>
              <a:rPr lang="nl-NL" dirty="0"/>
              <a:t>4-punts schaal: zeer ontevreden – ontevreden – tevreden - zeer tevreden</a:t>
            </a:r>
          </a:p>
          <a:p>
            <a:pPr marL="0" indent="0">
              <a:buNone/>
            </a:pPr>
            <a:r>
              <a:rPr lang="nl-NL" dirty="0"/>
              <a:t>5-punts schaal: zeer ontevreden – ontevreden – neutraal – tevreden – zeer tevreden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088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70E42F6-05AD-7448-915D-3F754048593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783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Onvoldoende antwoordmogelijkheden: </a:t>
            </a:r>
          </a:p>
          <a:p>
            <a:pPr marL="0" indent="0">
              <a:buNone/>
            </a:pPr>
            <a:r>
              <a:rPr lang="nl-NL" dirty="0"/>
              <a:t>Gebruikt u het park dagelijks? Ja/Nee</a:t>
            </a:r>
          </a:p>
          <a:p>
            <a:pPr marL="0" indent="0">
              <a:buNone/>
            </a:pPr>
            <a:r>
              <a:rPr lang="nl-NL" i="1" dirty="0"/>
              <a:t>Beter:</a:t>
            </a:r>
            <a:r>
              <a:rPr lang="nl-NL" dirty="0"/>
              <a:t> Hoeveel dagen per week gebruikt u het park? Dagelijks/5-6 dagen per week/3-4 dagen per week/1-2 dagen per week/minder dan 1 dag per week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Gecombineerde vraag:</a:t>
            </a:r>
            <a:r>
              <a:rPr lang="nl-NL" dirty="0"/>
              <a:t> Vindt u het prettig om het park en het plein te bezoeken? Ja/Nee</a:t>
            </a:r>
          </a:p>
          <a:p>
            <a:pPr marL="0" indent="0">
              <a:buNone/>
            </a:pPr>
            <a:r>
              <a:rPr lang="nl-NL" i="1" dirty="0"/>
              <a:t>Beter:</a:t>
            </a:r>
            <a:r>
              <a:rPr lang="nl-NL" dirty="0"/>
              <a:t> Vindt u het prettig om het park te bezoeken? Ja/Nee</a:t>
            </a:r>
          </a:p>
          <a:p>
            <a:pPr marL="0" indent="0">
              <a:buNone/>
            </a:pPr>
            <a:r>
              <a:rPr lang="nl-NL" dirty="0"/>
              <a:t>Vindt u het prettig om het plein te bezoeken? Ja/Nee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3512EE0-54D3-5349-AE04-2AA3B93F1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957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Slechte enquêtevragen &amp; verbeteringen</a:t>
            </a:r>
            <a:endParaRPr lang="nl-NL" sz="1300" dirty="0"/>
          </a:p>
        </p:txBody>
      </p:sp>
    </p:spTree>
    <p:extLst>
      <p:ext uri="{BB962C8B-B14F-4D97-AF65-F5344CB8AC3E}">
        <p14:creationId xmlns:p14="http://schemas.microsoft.com/office/powerpoint/2010/main" val="183516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70E42F6-05AD-7448-915D-3F754048593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783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Sturende vraag:</a:t>
            </a:r>
            <a:r>
              <a:rPr lang="nl-NL" b="1" i="1" dirty="0"/>
              <a:t> </a:t>
            </a:r>
            <a:r>
              <a:rPr lang="nl-NL" dirty="0"/>
              <a:t>Hoe goed vindt u de service?</a:t>
            </a:r>
          </a:p>
          <a:p>
            <a:pPr marL="0" indent="0">
              <a:buNone/>
            </a:pPr>
            <a:r>
              <a:rPr lang="nl-NL" i="1" dirty="0"/>
              <a:t>Beter: </a:t>
            </a:r>
            <a:r>
              <a:rPr lang="nl-NL" dirty="0"/>
              <a:t>Wat vindt u van de service?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b="1" dirty="0"/>
              <a:t>Vraag met dubbele ontkenning: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Het park is niet geschikt voor mensen met een lichamelijke beperking. </a:t>
            </a:r>
          </a:p>
          <a:p>
            <a:pPr marL="0" indent="0">
              <a:buNone/>
            </a:pPr>
            <a:r>
              <a:rPr lang="nl-NL" dirty="0"/>
              <a:t>helemaal niet mee eens - niet mee eens - mee eens - helemaal mee eens</a:t>
            </a:r>
          </a:p>
          <a:p>
            <a:pPr marL="0" indent="0">
              <a:buNone/>
            </a:pPr>
            <a:r>
              <a:rPr lang="nl-NL" i="1" dirty="0"/>
              <a:t>Beter: </a:t>
            </a:r>
            <a:r>
              <a:rPr lang="nl-NL" dirty="0"/>
              <a:t>Het park is geschikt voor mensen met een lichamelijke beperking</a:t>
            </a:r>
          </a:p>
          <a:p>
            <a:pPr marL="0" indent="0">
              <a:buNone/>
            </a:pPr>
            <a:r>
              <a:rPr lang="nl-NL" dirty="0"/>
              <a:t>helemaal niet mee eens - niet mee eens - mee eens - helemaal mee eens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3512EE0-54D3-5349-AE04-2AA3B93F1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957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Slechte enquêtevragen &amp; verbeteringen</a:t>
            </a:r>
            <a:endParaRPr lang="nl-NL" sz="1300" dirty="0"/>
          </a:p>
        </p:txBody>
      </p:sp>
    </p:spTree>
    <p:extLst>
      <p:ext uri="{BB962C8B-B14F-4D97-AF65-F5344CB8AC3E}">
        <p14:creationId xmlns:p14="http://schemas.microsoft.com/office/powerpoint/2010/main" val="86878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70E42F6-05AD-7448-915D-3F754048593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783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Schrijf een instructie/inleiding/uitnodiging waarin je de volgende punten bespreekt: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voor wie is de vragenlijst bedoeld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over welk onderwerp gaat de vragenlijst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waarvoor worden de resultaten gebruikt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hoe lang duurt het om de vragenlijst in te vullen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is deelname aan de enquête anoniem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Schrijf de instructie bij je enquête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3512EE0-54D3-5349-AE04-2AA3B93F1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Instructie bij de enquête</a:t>
            </a:r>
            <a:endParaRPr lang="nl-NL" sz="1300" dirty="0"/>
          </a:p>
        </p:txBody>
      </p:sp>
    </p:spTree>
    <p:extLst>
      <p:ext uri="{BB962C8B-B14F-4D97-AF65-F5344CB8AC3E}">
        <p14:creationId xmlns:p14="http://schemas.microsoft.com/office/powerpoint/2010/main" val="425264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datum 17">
            <a:extLst>
              <a:ext uri="{FF2B5EF4-FFF2-40B4-BE49-F238E27FC236}">
                <a16:creationId xmlns:a16="http://schemas.microsoft.com/office/drawing/2014/main" id="{693F748D-5381-4700-82C8-42C2C9B3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5999" y="7020000"/>
            <a:ext cx="1620000" cy="216000"/>
          </a:xfrm>
        </p:spPr>
        <p:txBody>
          <a:bodyPr/>
          <a:lstStyle/>
          <a:p>
            <a:fld id="{80048076-C42D-4B41-87C1-94220EA5AF98}" type="datetime1">
              <a:rPr lang="nl-NL" smtClean="0"/>
              <a:pPr/>
              <a:t>18-09-2023</a:t>
            </a:fld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59CF65B-0161-6E4F-B972-EC25D926FD9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Opdracht</a:t>
            </a:r>
            <a:endParaRPr lang="nl-NL" sz="1300" b="1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EFD14A4-57D4-3342-A6EA-89F1E5AD25E1}"/>
              </a:ext>
            </a:extLst>
          </p:cNvPr>
          <p:cNvSpPr txBox="1">
            <a:spLocks/>
          </p:cNvSpPr>
          <p:nvPr/>
        </p:nvSpPr>
        <p:spPr>
          <a:xfrm>
            <a:off x="838200" y="1790700"/>
            <a:ext cx="10515600" cy="46783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nl-NL" dirty="0"/>
              <a:t>Lees de enquête van een andere groep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Vul de enquête in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Noteer wat nog onduidelijk is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Bespreek je feedback met de student(en) van de andere groep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i="1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34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2A2CBCB1-8BCA-C745-A7C8-B74E76EC1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71447"/>
              </p:ext>
            </p:extLst>
          </p:nvPr>
        </p:nvGraphicFramePr>
        <p:xfrm>
          <a:off x="775902" y="142825"/>
          <a:ext cx="6539298" cy="658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1122">
                  <a:extLst>
                    <a:ext uri="{9D8B030D-6E8A-4147-A177-3AD203B41FA5}">
                      <a16:colId xmlns:a16="http://schemas.microsoft.com/office/drawing/2014/main" val="352462420"/>
                    </a:ext>
                  </a:extLst>
                </a:gridCol>
                <a:gridCol w="5218176">
                  <a:extLst>
                    <a:ext uri="{9D8B030D-6E8A-4147-A177-3AD203B41FA5}">
                      <a16:colId xmlns:a16="http://schemas.microsoft.com/office/drawing/2014/main" val="1088923480"/>
                    </a:ext>
                  </a:extLst>
                </a:gridCol>
              </a:tblGrid>
              <a:tr h="12542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</a:rPr>
                        <a:t>Wie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… heeft hier baat bij?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3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69901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wordt hierdoor benadeeld?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3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112224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neemt de beslissing hierover?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3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32389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worden direct geraakt?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3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86507"/>
                  </a:ext>
                </a:extLst>
              </a:tr>
              <a:tr h="18130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</a:rPr>
                        <a:t>Wat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zijn de verschillende standpunten hierover?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51635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zijn de voor- en nadelen?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22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zijn andere mogelijkheden?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816082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is het meest- en minst belangrijk?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59106"/>
                  </a:ext>
                </a:extLst>
              </a:tr>
              <a:tr h="18130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</a:rPr>
                        <a:t>Waar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zien we een soortgelijke situatie?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43255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is de nood het hoogst?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99507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hebben ze dit opgelost?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497672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kunnen we ideeën, informatie en hulp vinden?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14961"/>
                  </a:ext>
                </a:extLst>
              </a:tr>
              <a:tr h="18130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</a:rPr>
                        <a:t>Wanneer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is een oplossing acceptabel?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25365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is een oplossing onacceptabel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45339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weten we of onze oplossing succesvol is?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29790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kunnen we het best actie ondernemen?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94295"/>
                  </a:ext>
                </a:extLst>
              </a:tr>
              <a:tr h="18130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</a:rPr>
                        <a:t>Waarom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is dit een probleem?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935862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is de situatie al zo lang gaande?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252960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… hebben we toegestaan dat dit gebeurde?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68845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moeten mensen dit weten?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50966"/>
                  </a:ext>
                </a:extLst>
              </a:tr>
              <a:tr h="18130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Hoe</a:t>
                      </a:r>
                      <a:endParaRPr lang="nl-NL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ontdekken we de waarheid hierover?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652658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pakken we dit eerlijk aan?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70911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zien we dit in de toekomst?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026732"/>
                  </a:ext>
                </a:extLst>
              </a:tr>
              <a:tr h="1813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… kunnen we dit ten goede keren?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015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8330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660</Words>
  <Application>Microsoft Macintosh PowerPoint</Application>
  <PresentationFormat>Breedbeeld</PresentationFormat>
  <Paragraphs>102</Paragraphs>
  <Slides>8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Times New Roman</vt:lpstr>
      <vt:lpstr>Kantoorthema</vt:lpstr>
      <vt:lpstr>PowerPoint-presentatie</vt:lpstr>
      <vt:lpstr>PowerPoint-presentatie</vt:lpstr>
      <vt:lpstr>PowerPoint-presentatie</vt:lpstr>
      <vt:lpstr>Slechte enquêtevragen &amp; verbeteringen</vt:lpstr>
      <vt:lpstr>Slechte enquêtevragen &amp; verbeteringen</vt:lpstr>
      <vt:lpstr>Instructie bij de enquête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Nathalie Keunen</dc:creator>
  <cp:lastModifiedBy>Nathalie Keunen</cp:lastModifiedBy>
  <cp:revision>28</cp:revision>
  <dcterms:created xsi:type="dcterms:W3CDTF">2023-08-24T08:44:48Z</dcterms:created>
  <dcterms:modified xsi:type="dcterms:W3CDTF">2023-09-18T05:18:58Z</dcterms:modified>
</cp:coreProperties>
</file>