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353" r:id="rId2"/>
    <p:sldId id="368" r:id="rId3"/>
    <p:sldId id="369" r:id="rId4"/>
    <p:sldId id="370" r:id="rId5"/>
    <p:sldId id="372" r:id="rId6"/>
    <p:sldId id="371" r:id="rId7"/>
    <p:sldId id="366" r:id="rId8"/>
    <p:sldId id="257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88"/>
    <p:restoredTop sz="92320"/>
  </p:normalViewPr>
  <p:slideViewPr>
    <p:cSldViewPr snapToGrid="0" snapToObjects="1">
      <p:cViewPr varScale="1">
        <p:scale>
          <a:sx n="101" d="100"/>
          <a:sy n="101" d="100"/>
        </p:scale>
        <p:origin x="9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9384C-8553-6D4B-819A-53F1BB9EEBA2}" type="datetimeFigureOut">
              <a:rPr lang="nl-NL" smtClean="0"/>
              <a:t>18-09-2023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81B8C-C667-9D4D-95DA-5DEDEC3573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7605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B9AB66-6B1B-4D33-8EC2-D94AB424B261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9291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B9AB66-6B1B-4D33-8EC2-D94AB424B261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17185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B9AB66-6B1B-4D33-8EC2-D94AB424B261}" type="slidenum">
              <a:rPr lang="nl-NL" smtClean="0"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2933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B9AB66-6B1B-4D33-8EC2-D94AB424B261}" type="slidenum">
              <a:rPr lang="nl-NL" smtClean="0"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6777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B9AB66-6B1B-4D33-8EC2-D94AB424B261}" type="slidenum">
              <a:rPr lang="nl-NL" smtClean="0"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0521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B9AB66-6B1B-4D33-8EC2-D94AB424B261}" type="slidenum">
              <a:rPr lang="nl-NL" smtClean="0"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53085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B9AB66-6B1B-4D33-8EC2-D94AB424B261}" type="slidenum">
              <a:rPr lang="nl-NL" smtClean="0"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35240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EEE0EC-A5A8-2949-9CC7-77C601D047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D404D63-371A-404C-A160-D0EF5D50CD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A55DCF6-AF83-B446-8EDF-96695405F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F2AA-8805-9246-BBE7-5B816A4FE698}" type="datetimeFigureOut">
              <a:rPr lang="nl-NL" smtClean="0"/>
              <a:t>18-09-2023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7036AB3-67A3-274C-AAB7-6B8CDF9E0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F9D4B1F-2C2F-EC45-9F49-9B2497118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ED82F-AF7F-004A-A016-2CEE7A19AD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0736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2A1A36-50EB-8449-90FF-FB71D9B66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DE97C9E-FA63-2C4D-866D-59AFD8D1F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68DF02E-28B9-494B-B760-9C57DB788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F2AA-8805-9246-BBE7-5B816A4FE698}" type="datetimeFigureOut">
              <a:rPr lang="nl-NL" smtClean="0"/>
              <a:t>18-09-2023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D4DCAD-F43E-C241-B1BA-962F8C169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AA08D81-FBC4-404D-AD62-401AA09D6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ED82F-AF7F-004A-A016-2CEE7A19AD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2612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94CD201-4216-6342-A826-F194EE5810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6C63EF4-8689-A84E-90C8-F98489C3DE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A807098-AD8A-2F4B-91F2-02F25A86D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F2AA-8805-9246-BBE7-5B816A4FE698}" type="datetimeFigureOut">
              <a:rPr lang="nl-NL" smtClean="0"/>
              <a:t>18-09-2023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16EB68E-CCEF-7240-B55D-460755B39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AE3430-CD0E-9D46-95A9-2DDE4529E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ED82F-AF7F-004A-A016-2CEE7A19AD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3156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 en afbeelding links en ond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4BE8DD9C-7F4A-4F66-B4B4-1B60430E8CA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7597BC-18ED-482A-873D-96B7CCB4B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DEA8-D406-4DE0-9C63-B6B0DEA56C5C}" type="datetime1">
              <a:rPr lang="nl-NL" noProof="0" smtClean="0"/>
              <a:t>18-09-2023</a:t>
            </a:fld>
            <a:endParaRPr lang="nl-NL" noProof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2DE1A5E-2394-483A-893D-2790CEA03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0"/>
              <a:t>Onderwerp van de presentatie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9F1DCAE-8B52-4C7A-810D-897B0B766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6B8B-DE07-48A4-9913-B57A52F2F853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12" name="Tijdelijke aanduiding voor tekst 11">
            <a:extLst>
              <a:ext uri="{FF2B5EF4-FFF2-40B4-BE49-F238E27FC236}">
                <a16:creationId xmlns:a16="http://schemas.microsoft.com/office/drawing/2014/main" id="{B00956F0-DE2E-4D04-9254-7AF8F3B68E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1475" y="5722937"/>
            <a:ext cx="5645148" cy="40640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nl-NL" noProof="0"/>
              <a:t>Legenda over max 2 regels</a:t>
            </a:r>
          </a:p>
        </p:txBody>
      </p:sp>
      <p:sp>
        <p:nvSpPr>
          <p:cNvPr id="9" name="Tijdelijke aanduiding voor afbeelding 24">
            <a:extLst>
              <a:ext uri="{FF2B5EF4-FFF2-40B4-BE49-F238E27FC236}">
                <a16:creationId xmlns:a16="http://schemas.microsoft.com/office/drawing/2014/main" id="{9E70A1D0-8FAA-41B8-8C43-82B8F626638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1475" y="1700213"/>
            <a:ext cx="5656454" cy="3913188"/>
          </a:xfrm>
          <a:solidFill>
            <a:schemeClr val="accent3">
              <a:lumMod val="20000"/>
              <a:lumOff val="80000"/>
            </a:schemeClr>
          </a:solidFill>
        </p:spPr>
        <p:txBody>
          <a:bodyPr tIns="2412000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nl-NL" noProof="0"/>
              <a:t>Klik op het pictogram als u een afbeelding wilt toevoegen</a:t>
            </a:r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D4F207AE-3532-4495-8CD3-F4B769ED45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75376" y="1700212"/>
            <a:ext cx="4823846" cy="4429125"/>
          </a:xfrm>
        </p:spPr>
        <p:txBody>
          <a:bodyPr numCol="1" spcCol="180000"/>
          <a:lstStyle/>
          <a:p>
            <a:pPr lvl="0"/>
            <a:r>
              <a:rPr lang="nl-NL" noProof="0"/>
              <a:t>Klikken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78ACAC9-ECF3-4BF9-89BB-4A35413FB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296863"/>
            <a:ext cx="11437745" cy="1160403"/>
          </a:xfrm>
        </p:spPr>
        <p:txBody>
          <a:bodyPr/>
          <a:lstStyle/>
          <a:p>
            <a:r>
              <a:rPr lang="nl-NL" noProof="0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3904422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73D301-0E86-F945-9837-A0C623073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A82E66-D6BB-0B4C-9F87-39211D2FF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A924185-FD81-A840-80FE-000D72138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F2AA-8805-9246-BBE7-5B816A4FE698}" type="datetimeFigureOut">
              <a:rPr lang="nl-NL" smtClean="0"/>
              <a:t>18-09-2023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7487FB-C851-3940-89C5-CA973D3C7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330168D-A319-D546-9495-D40B56C75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ED82F-AF7F-004A-A016-2CEE7A19AD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1235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92E66D-B9D5-E24D-9312-42E7867CC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75D3CEE-FC26-9742-B131-313AC93C6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091D022-0DB4-EE43-80A5-D2C6834A5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F2AA-8805-9246-BBE7-5B816A4FE698}" type="datetimeFigureOut">
              <a:rPr lang="nl-NL" smtClean="0"/>
              <a:t>18-09-2023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FF59EFC-7A23-254E-AB38-14413EEE0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61C5981-5A8B-794A-B8B1-543BECF33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ED82F-AF7F-004A-A016-2CEE7A19AD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3806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C5BE5D-570A-214E-828A-6489ACFD4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2DD8472-82FB-B84C-A49C-89F4C57028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3FABE7D-6DB9-1F44-94BE-8AE246F65A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F0B94D7-BC1D-BD47-8143-AAA61E9CB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F2AA-8805-9246-BBE7-5B816A4FE698}" type="datetimeFigureOut">
              <a:rPr lang="nl-NL" smtClean="0"/>
              <a:t>18-09-2023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0A2FB18-BD13-6641-846D-C9191DD99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4E131D8-7AD4-1846-A55D-3F34E9E57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ED82F-AF7F-004A-A016-2CEE7A19AD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324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8D8487-45BA-6649-A303-169AC3D8D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0C42C41-E542-0142-A463-411C49880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4E05222-6EC0-0B4F-BF2B-FA09CC488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164FC96-531F-F04C-B7F0-AC9C5ADE28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25B8431-4C13-2B48-8E1B-B2F6F85E3E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3C9A06B-919F-F549-8935-2AA1225A8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F2AA-8805-9246-BBE7-5B816A4FE698}" type="datetimeFigureOut">
              <a:rPr lang="nl-NL" smtClean="0"/>
              <a:t>18-09-2023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8635401-BD30-2D4B-A72D-2DBABE2E9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C599D9B-A685-6F4D-B890-974607E00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ED82F-AF7F-004A-A016-2CEE7A19AD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146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97255B-73A0-A24D-AB31-96D130779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F77EE52-E8D0-1B47-9365-F46D6FCBA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F2AA-8805-9246-BBE7-5B816A4FE698}" type="datetimeFigureOut">
              <a:rPr lang="nl-NL" smtClean="0"/>
              <a:t>18-09-2023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C12A61D-6EBE-524E-B41B-11549B3B3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6B6B9D3-0A47-0544-9AE5-2981D4966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ED82F-AF7F-004A-A016-2CEE7A19AD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9772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006DE80-4A31-E641-BB17-9CFCC14EE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F2AA-8805-9246-BBE7-5B816A4FE698}" type="datetimeFigureOut">
              <a:rPr lang="nl-NL" smtClean="0"/>
              <a:t>18-09-2023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F513538-0946-5E42-A810-949A402DF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F338EE6-51D8-0B4B-A9D8-7EAF2B60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ED82F-AF7F-004A-A016-2CEE7A19AD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3851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A3D2FA-AF43-F74B-9374-57CF1EF10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9D5E9E-0D02-2947-9C67-0C9EC61B5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6DD0DA5-367D-4C4C-8BC5-5BED5641A4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C45E5F4-75B8-EE48-852F-47F159313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F2AA-8805-9246-BBE7-5B816A4FE698}" type="datetimeFigureOut">
              <a:rPr lang="nl-NL" smtClean="0"/>
              <a:t>18-09-2023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9E0BDC6-F846-7B43-92BF-595D95914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3DCB537-FEFC-5245-9A28-A27E900CB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ED82F-AF7F-004A-A016-2CEE7A19AD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5333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F973F9-F6CA-424F-9877-3F73E5A59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0DF29E7-7A96-8B49-97F0-97B33F6574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C564292-2208-1E46-A247-BF9B2DBC32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D23BDC8-4AC3-9B48-9700-F6F8B67DD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F2AA-8805-9246-BBE7-5B816A4FE698}" type="datetimeFigureOut">
              <a:rPr lang="nl-NL" smtClean="0"/>
              <a:t>18-09-2023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C1E515B-1341-F145-9157-2692A1751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9BEA8EF-6BEC-3E46-B5A5-3869EF11B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ED82F-AF7F-004A-A016-2CEE7A19AD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4926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3D859FF-E85A-8241-A8E7-06CAF4875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30BE5F0-5D72-E845-A77A-99DD8488A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9115452-E8D2-3442-9BDD-ECC89B91A5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9F2AA-8805-9246-BBE7-5B816A4FE698}" type="datetimeFigureOut">
              <a:rPr lang="nl-NL" smtClean="0"/>
              <a:t>18-09-2023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77167BF-92A7-B746-B635-DD8CF6AEED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288BA16-A774-D347-A408-C064AB0648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ED82F-AF7F-004A-A016-2CEE7A19AD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12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jdelijke aanduiding voor datum 17">
            <a:extLst>
              <a:ext uri="{FF2B5EF4-FFF2-40B4-BE49-F238E27FC236}">
                <a16:creationId xmlns:a16="http://schemas.microsoft.com/office/drawing/2014/main" id="{693F748D-5381-4700-82C8-42C2C9B376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5999" y="7020000"/>
            <a:ext cx="1620000" cy="216000"/>
          </a:xfrm>
        </p:spPr>
        <p:txBody>
          <a:bodyPr/>
          <a:lstStyle/>
          <a:p>
            <a:fld id="{80048076-C42D-4B41-87C1-94220EA5AF98}" type="datetime1">
              <a:rPr lang="nl-NL" smtClean="0"/>
              <a:pPr/>
              <a:t>18-09-2023</a:t>
            </a:fld>
            <a:endParaRPr lang="nl-NL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FC95530A-083F-7143-AF0C-BEEF4758F7B8}"/>
              </a:ext>
            </a:extLst>
          </p:cNvPr>
          <p:cNvSpPr txBox="1">
            <a:spLocks/>
          </p:cNvSpPr>
          <p:nvPr/>
        </p:nvSpPr>
        <p:spPr>
          <a:xfrm>
            <a:off x="1320800" y="255750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b="1" dirty="0"/>
              <a:t>De Leefbare Stad</a:t>
            </a:r>
          </a:p>
          <a:p>
            <a:pPr algn="ctr"/>
            <a:r>
              <a:rPr lang="nl-NL" sz="3000" b="1" dirty="0"/>
              <a:t>Onderzoeksmethoden – Enquête </a:t>
            </a:r>
          </a:p>
          <a:p>
            <a:endParaRPr lang="nl-NL" dirty="0"/>
          </a:p>
        </p:txBody>
      </p:sp>
      <p:sp>
        <p:nvSpPr>
          <p:cNvPr id="9" name="Ondertitel 2">
            <a:extLst>
              <a:ext uri="{FF2B5EF4-FFF2-40B4-BE49-F238E27FC236}">
                <a16:creationId xmlns:a16="http://schemas.microsoft.com/office/drawing/2014/main" id="{AFDDA8E0-A617-E344-9628-5E5534390B2F}"/>
              </a:ext>
            </a:extLst>
          </p:cNvPr>
          <p:cNvSpPr txBox="1">
            <a:spLocks/>
          </p:cNvSpPr>
          <p:nvPr/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9964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jdelijke aanduiding voor datum 17">
            <a:extLst>
              <a:ext uri="{FF2B5EF4-FFF2-40B4-BE49-F238E27FC236}">
                <a16:creationId xmlns:a16="http://schemas.microsoft.com/office/drawing/2014/main" id="{693F748D-5381-4700-82C8-42C2C9B376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5999" y="7020000"/>
            <a:ext cx="1620000" cy="216000"/>
          </a:xfrm>
        </p:spPr>
        <p:txBody>
          <a:bodyPr/>
          <a:lstStyle/>
          <a:p>
            <a:fld id="{80048076-C42D-4B41-87C1-94220EA5AF98}" type="datetime1">
              <a:rPr lang="nl-NL" smtClean="0"/>
              <a:pPr/>
              <a:t>18-09-2023</a:t>
            </a:fld>
            <a:endParaRPr lang="nl-NL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559CF65B-0161-6E4F-B972-EC25D926FD9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/>
              <a:t>Enquête </a:t>
            </a:r>
            <a:endParaRPr lang="nl-NL" sz="1300" dirty="0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C2F4B768-1B6F-9041-B252-23A2C1861D7E}"/>
              </a:ext>
            </a:extLst>
          </p:cNvPr>
          <p:cNvSpPr txBox="1">
            <a:spLocks/>
          </p:cNvSpPr>
          <p:nvPr/>
        </p:nvSpPr>
        <p:spPr>
          <a:xfrm>
            <a:off x="838200" y="1790700"/>
            <a:ext cx="10515600" cy="467836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nl-NL" b="1" dirty="0"/>
              <a:t>Wees beknopt.</a:t>
            </a:r>
            <a:r>
              <a:rPr lang="nl-NL" dirty="0"/>
              <a:t> Lange enquêtes worden minder snel ingevuld.</a:t>
            </a:r>
          </a:p>
          <a:p>
            <a:pPr marL="514350" indent="-514350">
              <a:buFont typeface="+mj-lt"/>
              <a:buAutoNum type="arabicPeriod"/>
            </a:pPr>
            <a:r>
              <a:rPr lang="nl-NL" b="1" dirty="0"/>
              <a:t>Bouw het op. </a:t>
            </a:r>
            <a:r>
              <a:rPr lang="nl-NL" dirty="0"/>
              <a:t>Begin makkelijk en zet de belangrijkste vragen vooraan.</a:t>
            </a:r>
          </a:p>
          <a:p>
            <a:pPr marL="514350" indent="-514350">
              <a:buFont typeface="+mj-lt"/>
              <a:buAutoNum type="arabicPeriod"/>
            </a:pPr>
            <a:r>
              <a:rPr lang="nl-NL" b="1" dirty="0"/>
              <a:t>Houd het specifiek.</a:t>
            </a:r>
            <a:r>
              <a:rPr lang="nl-NL" dirty="0"/>
              <a:t> Stel per enquêtevraag ook maar *één vraag *die op één manier kan worden uitgelegd, *geen dubbele ontkenning heeft, *geen moeilijke woorden bevat, en *niet suggestief is.</a:t>
            </a:r>
          </a:p>
          <a:p>
            <a:pPr marL="514350" indent="-514350">
              <a:buFont typeface="+mj-lt"/>
              <a:buAutoNum type="arabicPeriod"/>
            </a:pPr>
            <a:r>
              <a:rPr lang="nl-NL" b="1" dirty="0"/>
              <a:t>Gebruik vragen die passen bij je doel, </a:t>
            </a:r>
            <a:r>
              <a:rPr lang="nl-NL" dirty="0"/>
              <a:t>en die je onderzoeksvraag beantwoorden</a:t>
            </a:r>
          </a:p>
          <a:p>
            <a:pPr marL="514350" indent="-514350">
              <a:buFont typeface="+mj-lt"/>
              <a:buAutoNum type="arabicPeriod"/>
            </a:pPr>
            <a:r>
              <a:rPr lang="nl-NL" b="1" dirty="0"/>
              <a:t>Vermijd ‘verplichte vragen’. </a:t>
            </a:r>
            <a:r>
              <a:rPr lang="nl-NL" dirty="0"/>
              <a:t>Als je respondenten dwingt een vraag in te vullen haken ze sneller af of geven ze willekeurige antwoorden</a:t>
            </a:r>
            <a:r>
              <a:rPr lang="nl-NL" b="1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nl-NL" b="1" dirty="0"/>
              <a:t>Zet je vragen in een logische volgorde</a:t>
            </a:r>
          </a:p>
          <a:p>
            <a:pPr marL="514350" indent="-514350">
              <a:buFont typeface="+mj-lt"/>
              <a:buAutoNum type="arabicPeriod"/>
            </a:pPr>
            <a:r>
              <a:rPr lang="nl-NL" b="1" dirty="0"/>
              <a:t>Maak het makkelijk om jullie enquête in te vullen</a:t>
            </a:r>
          </a:p>
          <a:p>
            <a:pPr marL="514350" indent="-514350">
              <a:buFont typeface="+mj-lt"/>
              <a:buAutoNum type="arabicPeriod"/>
            </a:pPr>
            <a:r>
              <a:rPr lang="nl-NL" b="1" dirty="0"/>
              <a:t>Test je enquête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285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jdelijke aanduiding voor datum 17">
            <a:extLst>
              <a:ext uri="{FF2B5EF4-FFF2-40B4-BE49-F238E27FC236}">
                <a16:creationId xmlns:a16="http://schemas.microsoft.com/office/drawing/2014/main" id="{693F748D-5381-4700-82C8-42C2C9B376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5999" y="7020000"/>
            <a:ext cx="1620000" cy="216000"/>
          </a:xfrm>
        </p:spPr>
        <p:txBody>
          <a:bodyPr/>
          <a:lstStyle/>
          <a:p>
            <a:fld id="{80048076-C42D-4B41-87C1-94220EA5AF98}" type="datetime1">
              <a:rPr lang="nl-NL" smtClean="0"/>
              <a:pPr/>
              <a:t>18-09-2023</a:t>
            </a:fld>
            <a:endParaRPr lang="nl-NL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559CF65B-0161-6E4F-B972-EC25D926FD9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/>
              <a:t>Enquête vraagsoorten</a:t>
            </a:r>
            <a:endParaRPr lang="nl-NL" sz="1300" dirty="0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C2F4B768-1B6F-9041-B252-23A2C1861D7E}"/>
              </a:ext>
            </a:extLst>
          </p:cNvPr>
          <p:cNvSpPr txBox="1">
            <a:spLocks/>
          </p:cNvSpPr>
          <p:nvPr/>
        </p:nvSpPr>
        <p:spPr>
          <a:xfrm>
            <a:off x="838200" y="1790700"/>
            <a:ext cx="10515600" cy="4678363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b="1" dirty="0"/>
              <a:t>1. Meerkeuzevragen: </a:t>
            </a:r>
          </a:p>
          <a:p>
            <a:pPr marL="0" indent="0">
              <a:buNone/>
            </a:pPr>
            <a:r>
              <a:rPr lang="nl-NL" dirty="0"/>
              <a:t>Eventueel met open antwoord mogelijkheid: Anders, nl…..</a:t>
            </a:r>
          </a:p>
          <a:p>
            <a:pPr marL="0" indent="0">
              <a:buNone/>
            </a:pPr>
            <a:r>
              <a:rPr lang="nl-NL" b="1" dirty="0"/>
              <a:t>2. Open vragen: </a:t>
            </a:r>
            <a:r>
              <a:rPr lang="nl-NL" dirty="0"/>
              <a:t>Kort- en lang antwoordvragen</a:t>
            </a:r>
          </a:p>
          <a:p>
            <a:pPr marL="0" indent="0">
              <a:buNone/>
            </a:pPr>
            <a:r>
              <a:rPr lang="nl-NL" b="1" dirty="0"/>
              <a:t>Bijv.</a:t>
            </a:r>
            <a:r>
              <a:rPr lang="nl-NL" dirty="0"/>
              <a:t> Welke stad is uw favoriete stad?</a:t>
            </a:r>
          </a:p>
          <a:p>
            <a:pPr marL="0" indent="0">
              <a:buNone/>
            </a:pPr>
            <a:r>
              <a:rPr lang="nl-NL" dirty="0"/>
              <a:t>Waarom is dit uw favoriete stad?</a:t>
            </a:r>
            <a:r>
              <a:rPr lang="nl-NL" b="1" dirty="0"/>
              <a:t> </a:t>
            </a:r>
          </a:p>
          <a:p>
            <a:pPr marL="0" indent="0">
              <a:buNone/>
            </a:pPr>
            <a:r>
              <a:rPr lang="nl-NL" b="1" dirty="0"/>
              <a:t>3. </a:t>
            </a:r>
            <a:r>
              <a:rPr lang="nl-NL" b="1" dirty="0" err="1"/>
              <a:t>Likert</a:t>
            </a:r>
            <a:r>
              <a:rPr lang="nl-NL" b="1" dirty="0"/>
              <a:t> schaal-vragen:</a:t>
            </a:r>
            <a:r>
              <a:rPr lang="nl-NL" dirty="0"/>
              <a:t> </a:t>
            </a:r>
          </a:p>
          <a:p>
            <a:pPr marL="0" indent="0">
              <a:buNone/>
            </a:pPr>
            <a:r>
              <a:rPr lang="nl-NL" dirty="0"/>
              <a:t>Bijv. In hoeverre bent u tevreden met x</a:t>
            </a:r>
          </a:p>
          <a:p>
            <a:pPr marL="0" indent="0">
              <a:buNone/>
            </a:pPr>
            <a:r>
              <a:rPr lang="nl-NL" dirty="0"/>
              <a:t>4-punts schaal: zeer ontevreden – ontevreden – tevreden - zeer tevreden</a:t>
            </a:r>
          </a:p>
          <a:p>
            <a:pPr marL="0" indent="0">
              <a:buNone/>
            </a:pPr>
            <a:r>
              <a:rPr lang="nl-NL" dirty="0"/>
              <a:t>5-punts schaal: zeer ontevreden – ontevreden – neutraal – tevreden – zeer tevreden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0884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jdelijke aanduiding voor datum 17">
            <a:extLst>
              <a:ext uri="{FF2B5EF4-FFF2-40B4-BE49-F238E27FC236}">
                <a16:creationId xmlns:a16="http://schemas.microsoft.com/office/drawing/2014/main" id="{693F748D-5381-4700-82C8-42C2C9B376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5999" y="7020000"/>
            <a:ext cx="1620000" cy="216000"/>
          </a:xfrm>
        </p:spPr>
        <p:txBody>
          <a:bodyPr/>
          <a:lstStyle/>
          <a:p>
            <a:fld id="{80048076-C42D-4B41-87C1-94220EA5AF98}" type="datetime1">
              <a:rPr lang="nl-NL" smtClean="0"/>
              <a:pPr/>
              <a:t>18-09-2023</a:t>
            </a:fld>
            <a:endParaRPr lang="nl-NL" dirty="0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070E42F6-05AD-7448-915D-3F7540485938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515600" cy="467836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b="1" dirty="0"/>
              <a:t>Onvoldoende antwoordmogelijkheden: </a:t>
            </a:r>
          </a:p>
          <a:p>
            <a:pPr marL="0" indent="0">
              <a:buNone/>
            </a:pPr>
            <a:r>
              <a:rPr lang="nl-NL" dirty="0"/>
              <a:t>Gebruikt u het park dagelijks? Ja/Nee</a:t>
            </a:r>
          </a:p>
          <a:p>
            <a:pPr marL="0" indent="0">
              <a:buNone/>
            </a:pPr>
            <a:r>
              <a:rPr lang="nl-NL" i="1" dirty="0"/>
              <a:t>Beter:</a:t>
            </a:r>
            <a:r>
              <a:rPr lang="nl-NL" dirty="0"/>
              <a:t> Hoeveel dagen per week gebruikt u het park? Dagelijks/5-6 dagen per week/3-4 dagen per week/1-2 dagen per week/minder dan 1 dag per week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Gecombineerde vraag:</a:t>
            </a:r>
            <a:r>
              <a:rPr lang="nl-NL" dirty="0"/>
              <a:t> Vindt u het prettig om het park en het plein te bezoeken? Ja/Nee</a:t>
            </a:r>
          </a:p>
          <a:p>
            <a:pPr marL="0" indent="0">
              <a:buNone/>
            </a:pPr>
            <a:r>
              <a:rPr lang="nl-NL" i="1" dirty="0"/>
              <a:t>Beter:</a:t>
            </a:r>
            <a:r>
              <a:rPr lang="nl-NL" dirty="0"/>
              <a:t> Vindt u het prettig om het park te bezoeken? Ja/Nee</a:t>
            </a:r>
          </a:p>
          <a:p>
            <a:pPr marL="0" indent="0">
              <a:buNone/>
            </a:pPr>
            <a:r>
              <a:rPr lang="nl-NL" dirty="0"/>
              <a:t>Vindt u het prettig om het plein te bezoeken? Ja/Nee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03512EE0-54D3-5349-AE04-2AA3B93F1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6957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/>
              <a:t>Slechte enquêtevragen &amp; verbeteringen</a:t>
            </a:r>
            <a:endParaRPr lang="nl-NL" sz="1300" dirty="0"/>
          </a:p>
        </p:txBody>
      </p:sp>
    </p:spTree>
    <p:extLst>
      <p:ext uri="{BB962C8B-B14F-4D97-AF65-F5344CB8AC3E}">
        <p14:creationId xmlns:p14="http://schemas.microsoft.com/office/powerpoint/2010/main" val="1835164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jdelijke aanduiding voor datum 17">
            <a:extLst>
              <a:ext uri="{FF2B5EF4-FFF2-40B4-BE49-F238E27FC236}">
                <a16:creationId xmlns:a16="http://schemas.microsoft.com/office/drawing/2014/main" id="{693F748D-5381-4700-82C8-42C2C9B376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5999" y="7020000"/>
            <a:ext cx="1620000" cy="216000"/>
          </a:xfrm>
        </p:spPr>
        <p:txBody>
          <a:bodyPr/>
          <a:lstStyle/>
          <a:p>
            <a:fld id="{80048076-C42D-4B41-87C1-94220EA5AF98}" type="datetime1">
              <a:rPr lang="nl-NL" smtClean="0"/>
              <a:pPr/>
              <a:t>18-09-2023</a:t>
            </a:fld>
            <a:endParaRPr lang="nl-NL" dirty="0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070E42F6-05AD-7448-915D-3F7540485938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515600" cy="467836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b="1" dirty="0"/>
              <a:t>Sturende vraag:</a:t>
            </a:r>
            <a:r>
              <a:rPr lang="nl-NL" b="1" i="1" dirty="0"/>
              <a:t> </a:t>
            </a:r>
            <a:r>
              <a:rPr lang="nl-NL" dirty="0"/>
              <a:t>Hoe goed vindt u de service?</a:t>
            </a:r>
          </a:p>
          <a:p>
            <a:pPr marL="0" indent="0">
              <a:buNone/>
            </a:pPr>
            <a:r>
              <a:rPr lang="nl-NL" i="1" dirty="0"/>
              <a:t>Beter: </a:t>
            </a:r>
            <a:r>
              <a:rPr lang="nl-NL" dirty="0"/>
              <a:t>Wat vindt u van de service?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b="1" dirty="0"/>
              <a:t>Vraag met dubbele ontkenning:</a:t>
            </a:r>
            <a:r>
              <a:rPr lang="nl-NL" dirty="0"/>
              <a:t> </a:t>
            </a:r>
          </a:p>
          <a:p>
            <a:pPr marL="0" indent="0">
              <a:buNone/>
            </a:pPr>
            <a:r>
              <a:rPr lang="nl-NL" dirty="0"/>
              <a:t>Het park is niet geschikt voor mensen met een lichamelijke beperking. </a:t>
            </a:r>
          </a:p>
          <a:p>
            <a:pPr marL="0" indent="0">
              <a:buNone/>
            </a:pPr>
            <a:r>
              <a:rPr lang="nl-NL" dirty="0"/>
              <a:t>helemaal niet mee eens - niet mee eens - mee eens - helemaal mee eens</a:t>
            </a:r>
          </a:p>
          <a:p>
            <a:pPr marL="0" indent="0">
              <a:buNone/>
            </a:pPr>
            <a:r>
              <a:rPr lang="nl-NL" i="1" dirty="0"/>
              <a:t>Beter: </a:t>
            </a:r>
            <a:r>
              <a:rPr lang="nl-NL" dirty="0"/>
              <a:t>Het park is geschikt voor mensen met een lichamelijke beperking</a:t>
            </a:r>
          </a:p>
          <a:p>
            <a:pPr marL="0" indent="0">
              <a:buNone/>
            </a:pPr>
            <a:r>
              <a:rPr lang="nl-NL" dirty="0"/>
              <a:t>helemaal niet mee eens - niet mee eens - mee eens - helemaal mee eens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03512EE0-54D3-5349-AE04-2AA3B93F1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6957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/>
              <a:t>Slechte enquêtevragen &amp; verbeteringen</a:t>
            </a:r>
            <a:endParaRPr lang="nl-NL" sz="1300" dirty="0"/>
          </a:p>
        </p:txBody>
      </p:sp>
    </p:spTree>
    <p:extLst>
      <p:ext uri="{BB962C8B-B14F-4D97-AF65-F5344CB8AC3E}">
        <p14:creationId xmlns:p14="http://schemas.microsoft.com/office/powerpoint/2010/main" val="868783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jdelijke aanduiding voor datum 17">
            <a:extLst>
              <a:ext uri="{FF2B5EF4-FFF2-40B4-BE49-F238E27FC236}">
                <a16:creationId xmlns:a16="http://schemas.microsoft.com/office/drawing/2014/main" id="{693F748D-5381-4700-82C8-42C2C9B376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5999" y="7020000"/>
            <a:ext cx="1620000" cy="216000"/>
          </a:xfrm>
        </p:spPr>
        <p:txBody>
          <a:bodyPr/>
          <a:lstStyle/>
          <a:p>
            <a:fld id="{80048076-C42D-4B41-87C1-94220EA5AF98}" type="datetime1">
              <a:rPr lang="nl-NL" smtClean="0"/>
              <a:pPr/>
              <a:t>18-09-2023</a:t>
            </a:fld>
            <a:endParaRPr lang="nl-NL" dirty="0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070E42F6-05AD-7448-915D-3F7540485938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515600" cy="46783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dirty="0"/>
              <a:t>Schrijf een instructie/inleiding/uitnodiging waarin je de volgende punten bespreekt: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/>
              <a:t>voor wie is de vragenlijst bedoeld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/>
              <a:t>over welk onderwerp gaat de vragenlijst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/>
              <a:t>waarvoor worden de resultaten gebruikt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/>
              <a:t>hoe lang duurt het om de vragenlijst in te vullen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/>
              <a:t>is deelname aan de enquête anoniem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l-NL" dirty="0"/>
              <a:t>Schrijf de instructie bij je enquête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03512EE0-54D3-5349-AE04-2AA3B93F1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/>
              <a:t>Instructie bij de enquête</a:t>
            </a:r>
            <a:endParaRPr lang="nl-NL" sz="1300" dirty="0"/>
          </a:p>
        </p:txBody>
      </p:sp>
    </p:spTree>
    <p:extLst>
      <p:ext uri="{BB962C8B-B14F-4D97-AF65-F5344CB8AC3E}">
        <p14:creationId xmlns:p14="http://schemas.microsoft.com/office/powerpoint/2010/main" val="4252640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jdelijke aanduiding voor datum 17">
            <a:extLst>
              <a:ext uri="{FF2B5EF4-FFF2-40B4-BE49-F238E27FC236}">
                <a16:creationId xmlns:a16="http://schemas.microsoft.com/office/drawing/2014/main" id="{693F748D-5381-4700-82C8-42C2C9B376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5999" y="7020000"/>
            <a:ext cx="1620000" cy="216000"/>
          </a:xfrm>
        </p:spPr>
        <p:txBody>
          <a:bodyPr/>
          <a:lstStyle/>
          <a:p>
            <a:fld id="{80048076-C42D-4B41-87C1-94220EA5AF98}" type="datetime1">
              <a:rPr lang="nl-NL" smtClean="0"/>
              <a:pPr/>
              <a:t>18-09-2023</a:t>
            </a:fld>
            <a:endParaRPr lang="nl-NL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559CF65B-0161-6E4F-B972-EC25D926FD9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/>
              <a:t>Opdracht</a:t>
            </a:r>
            <a:endParaRPr lang="nl-NL" sz="1300" b="1" dirty="0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BEFD14A4-57D4-3342-A6EA-89F1E5AD25E1}"/>
              </a:ext>
            </a:extLst>
          </p:cNvPr>
          <p:cNvSpPr txBox="1">
            <a:spLocks/>
          </p:cNvSpPr>
          <p:nvPr/>
        </p:nvSpPr>
        <p:spPr>
          <a:xfrm>
            <a:off x="838200" y="1790700"/>
            <a:ext cx="10515600" cy="46783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nl-NL" dirty="0"/>
              <a:t>Lees de enquête van een andere groep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Vul de enquête in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Noteer wat nog onduidelijk is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Bespreek je feedback met de student(en) van de andere groep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i="1" dirty="0"/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8343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2A2CBCB1-8BCA-C745-A7C8-B74E76EC1D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871447"/>
              </p:ext>
            </p:extLst>
          </p:nvPr>
        </p:nvGraphicFramePr>
        <p:xfrm>
          <a:off x="775902" y="142825"/>
          <a:ext cx="6539298" cy="6583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1122">
                  <a:extLst>
                    <a:ext uri="{9D8B030D-6E8A-4147-A177-3AD203B41FA5}">
                      <a16:colId xmlns:a16="http://schemas.microsoft.com/office/drawing/2014/main" val="352462420"/>
                    </a:ext>
                  </a:extLst>
                </a:gridCol>
                <a:gridCol w="5218176">
                  <a:extLst>
                    <a:ext uri="{9D8B030D-6E8A-4147-A177-3AD203B41FA5}">
                      <a16:colId xmlns:a16="http://schemas.microsoft.com/office/drawing/2014/main" val="1088923480"/>
                    </a:ext>
                  </a:extLst>
                </a:gridCol>
              </a:tblGrid>
              <a:tr h="125423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Georgia" panose="02040502050405020303" pitchFamily="18" charset="0"/>
                        </a:rPr>
                        <a:t>Wie</a:t>
                      </a:r>
                      <a:endParaRPr lang="nl-NL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b="0" dirty="0">
                          <a:solidFill>
                            <a:schemeClr val="tx1"/>
                          </a:solidFill>
                          <a:effectLst/>
                        </a:rPr>
                        <a:t>… heeft hier baat bij?</a:t>
                      </a:r>
                      <a:endParaRPr lang="nl-NL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3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069901"/>
                  </a:ext>
                </a:extLst>
              </a:tr>
              <a:tr h="181306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… wordt hierdoor benadeeld?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>
                    <a:lnL w="381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3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112224"/>
                  </a:ext>
                </a:extLst>
              </a:tr>
              <a:tr h="181306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… neemt de beslissing hierover?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>
                    <a:lnL w="381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3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432389"/>
                  </a:ext>
                </a:extLst>
              </a:tr>
              <a:tr h="181306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… worden direct geraakt?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>
                    <a:lnL w="381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3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986507"/>
                  </a:ext>
                </a:extLst>
              </a:tr>
              <a:tr h="181306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Georgia" panose="02040502050405020303" pitchFamily="18" charset="0"/>
                        </a:rPr>
                        <a:t>Wat</a:t>
                      </a:r>
                      <a:endParaRPr lang="nl-NL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… zijn de verschillende standpunten hierover?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851635"/>
                  </a:ext>
                </a:extLst>
              </a:tr>
              <a:tr h="181306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… zijn de voor- en nadelen?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07222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… zijn andere mogelijkheden?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816082"/>
                  </a:ext>
                </a:extLst>
              </a:tr>
              <a:tr h="181306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… is het meest- en minst belangrijk?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859106"/>
                  </a:ext>
                </a:extLst>
              </a:tr>
              <a:tr h="181306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Georgia" panose="02040502050405020303" pitchFamily="18" charset="0"/>
                        </a:rPr>
                        <a:t>Waar</a:t>
                      </a:r>
                      <a:endParaRPr lang="nl-NL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… zien we een soortgelijke situatie?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443255"/>
                  </a:ext>
                </a:extLst>
              </a:tr>
              <a:tr h="181306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… is de nood het hoogst?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99507"/>
                  </a:ext>
                </a:extLst>
              </a:tr>
              <a:tr h="181306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… hebben ze dit opgelost?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497672"/>
                  </a:ext>
                </a:extLst>
              </a:tr>
              <a:tr h="181306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… kunnen we ideeën, informatie en hulp vinden?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214961"/>
                  </a:ext>
                </a:extLst>
              </a:tr>
              <a:tr h="181306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Georgia" panose="02040502050405020303" pitchFamily="18" charset="0"/>
                        </a:rPr>
                        <a:t>Wanneer</a:t>
                      </a:r>
                      <a:endParaRPr lang="nl-NL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… is een oplossing acceptabel?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825365"/>
                  </a:ext>
                </a:extLst>
              </a:tr>
              <a:tr h="181306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… is een oplossing onacceptabel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045339"/>
                  </a:ext>
                </a:extLst>
              </a:tr>
              <a:tr h="181306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… weten we of onze oplossing succesvol is?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729790"/>
                  </a:ext>
                </a:extLst>
              </a:tr>
              <a:tr h="181306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… kunnen we het best actie ondernemen?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094295"/>
                  </a:ext>
                </a:extLst>
              </a:tr>
              <a:tr h="181306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Georgia" panose="02040502050405020303" pitchFamily="18" charset="0"/>
                        </a:rPr>
                        <a:t>Waarom</a:t>
                      </a:r>
                      <a:endParaRPr lang="nl-NL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… is dit een probleem?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935862"/>
                  </a:ext>
                </a:extLst>
              </a:tr>
              <a:tr h="181306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… is de situatie al zo lang gaande?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252960"/>
                  </a:ext>
                </a:extLst>
              </a:tr>
              <a:tr h="181306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… hebben we toegestaan dat dit gebeurde?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468845"/>
                  </a:ext>
                </a:extLst>
              </a:tr>
              <a:tr h="181306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… moeten mensen dit weten?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050966"/>
                  </a:ext>
                </a:extLst>
              </a:tr>
              <a:tr h="181306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Hoe</a:t>
                      </a:r>
                      <a:endParaRPr lang="nl-NL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… ontdekken we de waarheid hierover?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652658"/>
                  </a:ext>
                </a:extLst>
              </a:tr>
              <a:tr h="181306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… pakken we dit eerlijk aan?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070911"/>
                  </a:ext>
                </a:extLst>
              </a:tr>
              <a:tr h="181306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… zien we dit in de toekomst?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026732"/>
                  </a:ext>
                </a:extLst>
              </a:tr>
              <a:tr h="181306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… kunnen we dit ten goede keren?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015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983308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660</Words>
  <Application>Microsoft Macintosh PowerPoint</Application>
  <PresentationFormat>Breedbeeld</PresentationFormat>
  <Paragraphs>102</Paragraphs>
  <Slides>8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Georgia</vt:lpstr>
      <vt:lpstr>Times New Roman</vt:lpstr>
      <vt:lpstr>Kantoorthema</vt:lpstr>
      <vt:lpstr>PowerPoint-presentatie</vt:lpstr>
      <vt:lpstr>PowerPoint-presentatie</vt:lpstr>
      <vt:lpstr>PowerPoint-presentatie</vt:lpstr>
      <vt:lpstr>Slechte enquêtevragen &amp; verbeteringen</vt:lpstr>
      <vt:lpstr>Slechte enquêtevragen &amp; verbeteringen</vt:lpstr>
      <vt:lpstr>Instructie bij de enquête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Nathalie Keunen</dc:creator>
  <cp:lastModifiedBy>Nathalie Keunen</cp:lastModifiedBy>
  <cp:revision>28</cp:revision>
  <dcterms:created xsi:type="dcterms:W3CDTF">2023-08-24T08:44:48Z</dcterms:created>
  <dcterms:modified xsi:type="dcterms:W3CDTF">2023-09-18T05:18:58Z</dcterms:modified>
</cp:coreProperties>
</file>